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79" autoAdjust="0"/>
    <p:restoredTop sz="94434" autoAdjust="0"/>
  </p:normalViewPr>
  <p:slideViewPr>
    <p:cSldViewPr snapToGrid="0">
      <p:cViewPr varScale="1">
        <p:scale>
          <a:sx n="109" d="100"/>
          <a:sy n="109" d="100"/>
        </p:scale>
        <p:origin x="12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E0E2EC0-FD22-40C4-8835-09AC2460214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5F5B1F8-1F12-4754-8CBD-7707CB4D6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9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b" anchorCtr="0">
            <a:noAutofit/>
          </a:bodyPr>
          <a:lstStyle/>
          <a:p>
            <a:pPr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  <a:ea typeface="Calibri"/>
                <a:cs typeface="Calibri"/>
                <a:sym typeface="Calibri"/>
              </a:rPr>
              <a:pPr>
                <a:buClr>
                  <a:srgbClr val="000000"/>
                </a:buClr>
                <a:buSzPts val="1200"/>
                <a:buFont typeface="Calibri"/>
                <a:buNone/>
              </a:pPr>
              <a:t>1</a:t>
            </a:fld>
            <a:endParaRPr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086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1076"/>
          <a:stretch/>
        </p:blipFill>
        <p:spPr>
          <a:xfrm>
            <a:off x="0" y="0"/>
            <a:ext cx="12192000" cy="68926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8400" y="3352801"/>
            <a:ext cx="6299200" cy="13176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DIN 1451 Engschrif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8400" y="4724400"/>
            <a:ext cx="6299200" cy="91440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E35B820-7304-4896-BD7F-8CB08CCDFC3D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C0B29DF-D1ED-4287-8C30-57EB7A5074ED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3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58E35-B0F3-4BB2-B165-E056A3305A6E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E5B05-105E-43D4-8282-5B28923F1F0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15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3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479238" y="381000"/>
            <a:ext cx="11229389" cy="603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35559" y="5520074"/>
            <a:ext cx="2981543" cy="13379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 idx="4294967295"/>
          </p:nvPr>
        </p:nvSpPr>
        <p:spPr>
          <a:xfrm>
            <a:off x="1826330" y="2673435"/>
            <a:ext cx="8816741" cy="1508605"/>
          </a:xfrm>
        </p:spPr>
        <p:txBody>
          <a:bodyPr>
            <a:normAutofit/>
          </a:bodyPr>
          <a:lstStyle>
            <a:lvl1pPr algn="ctr">
              <a:defRPr>
                <a:solidFill>
                  <a:srgbClr val="3D3D3D"/>
                </a:solidFill>
                <a:latin typeface="Proxima Nova Bl" panose="02000506030000020004" pitchFamily="50" charset="0"/>
              </a:defRPr>
            </a:lvl1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67" y="278786"/>
            <a:ext cx="6117968" cy="2086623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6126163"/>
            <a:ext cx="12192000" cy="715962"/>
          </a:xfrm>
          <a:prstGeom prst="rect">
            <a:avLst/>
          </a:prstGeom>
          <a:solidFill>
            <a:srgbClr val="624DA0"/>
          </a:solidFill>
          <a:ln>
            <a:solidFill>
              <a:srgbClr val="624D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662700" y="421541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02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479238" y="381000"/>
            <a:ext cx="11229389" cy="603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4470400" cy="6858000"/>
          </a:xfrm>
          <a:prstGeom prst="rect">
            <a:avLst/>
          </a:prstGeom>
          <a:solidFill>
            <a:srgbClr val="624DA0"/>
          </a:solidFill>
          <a:ln>
            <a:solidFill>
              <a:srgbClr val="624D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31" y="235883"/>
            <a:ext cx="3837671" cy="1205739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5019589" y="274638"/>
            <a:ext cx="6562811" cy="1850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3D3D3D"/>
                </a:solidFill>
                <a:effectLst/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/>
              <a:t>Click to edit Master title style</a:t>
            </a:r>
            <a:endParaRPr lang="en-US" sz="440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019589" y="2802968"/>
            <a:ext cx="6562811" cy="22633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50240" y="4193807"/>
            <a:ext cx="273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pc="-150" dirty="0">
                <a:solidFill>
                  <a:prstClr val="white"/>
                </a:solidFill>
              </a:rPr>
              <a:t>Birth to 3 Pilot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86" y="4491986"/>
            <a:ext cx="3249559" cy="243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775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06051" y="5381629"/>
            <a:ext cx="1885951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9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30E97EF-2CC3-433E-A708-F57DC749BC3D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00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7875F85-6795-467E-8D8F-31CE9EB123A4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E37497A-BD61-400C-BAB6-3AB6B3F4B946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12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6580FF-6720-4249-9507-87F7ED6AF194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5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5849B7A-866E-4104-B02C-525163153026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4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85B4EC3-4D43-411D-BC77-783565BF6CBF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9A518F4-7AE4-4707-9673-D21C94D63D23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4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E6C0D8-3183-4731-8854-A05FF9A2C3C0}" type="datetime1">
              <a:rPr lang="en-US">
                <a:solidFill>
                  <a:prstClr val="black"/>
                </a:solidFill>
              </a:rPr>
              <a:pPr/>
              <a:t>4/2/2019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8F1BAEE-5B5D-4BB5-B08E-F6B1336E7B2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96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74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03200" y="304801"/>
            <a:ext cx="304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latin typeface="DIN 1451 Engschrift" pitchFamily="34" charset="0"/>
              </a:rPr>
              <a:t> </a:t>
            </a:r>
            <a:r>
              <a:rPr lang="en-US" sz="1200" dirty="0">
                <a:solidFill>
                  <a:prstClr val="white"/>
                </a:solidFill>
                <a:latin typeface="DIN 1451 Engschrift" pitchFamily="34" charset="0"/>
              </a:rPr>
              <a:t>2O13 Texas School Ready! Houston, Texas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5486400" y="1"/>
            <a:ext cx="6705600" cy="68403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1"/>
            <a:ext cx="5486400" cy="684033"/>
          </a:xfrm>
          <a:prstGeom prst="rect">
            <a:avLst/>
          </a:prstGeom>
          <a:solidFill>
            <a:srgbClr val="54B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0800" y="49629"/>
            <a:ext cx="477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Tw Cen MT" panose="020B0602020104020603" pitchFamily="34" charset="0"/>
              </a:rPr>
              <a:t>ECEP Remote Coaching Pilot Training</a:t>
            </a:r>
          </a:p>
          <a:p>
            <a:r>
              <a:rPr lang="en-US" sz="1600" b="1" dirty="0">
                <a:solidFill>
                  <a:prstClr val="white"/>
                </a:solidFill>
                <a:latin typeface="Tw Cen MT" panose="020B0602020104020603" pitchFamily="34" charset="0"/>
              </a:rPr>
              <a:t>March 19-21, 2019</a:t>
            </a:r>
          </a:p>
        </p:txBody>
      </p:sp>
    </p:spTree>
    <p:extLst>
      <p:ext uri="{BB962C8B-B14F-4D97-AF65-F5344CB8AC3E}">
        <p14:creationId xmlns:p14="http://schemas.microsoft.com/office/powerpoint/2010/main" val="332222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448CD5"/>
          </a:solidFill>
          <a:latin typeface="Tw Cen MT" panose="020B06020201040206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 rot="1976644">
            <a:off x="7697028" y="1275208"/>
            <a:ext cx="449639" cy="48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 rot="20124679">
            <a:off x="4266181" y="989909"/>
            <a:ext cx="340510" cy="48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7250722">
            <a:off x="9337758" y="3922156"/>
            <a:ext cx="450467" cy="48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 rot="14681386">
            <a:off x="3652093" y="4105765"/>
            <a:ext cx="702159" cy="48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9" name="Google Shape;99;p14"/>
          <p:cNvGrpSpPr/>
          <p:nvPr/>
        </p:nvGrpSpPr>
        <p:grpSpPr>
          <a:xfrm>
            <a:off x="-345490" y="5273"/>
            <a:ext cx="11426150" cy="6542925"/>
            <a:chOff x="263327" y="128700"/>
            <a:chExt cx="8058549" cy="5587514"/>
          </a:xfrm>
        </p:grpSpPr>
        <p:sp>
          <p:nvSpPr>
            <p:cNvPr id="104" name="Google Shape;104;p14"/>
            <p:cNvSpPr txBox="1"/>
            <p:nvPr/>
          </p:nvSpPr>
          <p:spPr>
            <a:xfrm>
              <a:off x="263327" y="3710894"/>
              <a:ext cx="1674160" cy="19138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869" tIns="92869" rIns="92869" bIns="92869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endParaRPr sz="4875">
                <a:solidFill>
                  <a:prstClr val="black"/>
                </a:solidFill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3819575" y="128700"/>
              <a:ext cx="2177562" cy="1669342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107" name="Google Shape;107;p14"/>
            <p:cNvSpPr txBox="1"/>
            <p:nvPr/>
          </p:nvSpPr>
          <p:spPr>
            <a:xfrm>
              <a:off x="304931" y="1065237"/>
              <a:ext cx="1652690" cy="20735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869" tIns="92869" rIns="92869" bIns="92869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endParaRPr sz="4875">
                <a:solidFill>
                  <a:prstClr val="black"/>
                </a:solidFill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6205545" y="1265844"/>
              <a:ext cx="2116331" cy="2314385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2410212" y="3801719"/>
              <a:ext cx="2292866" cy="1908160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5209747" y="3808140"/>
              <a:ext cx="2375894" cy="1908074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1413872" y="1200168"/>
              <a:ext cx="2176797" cy="2310950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69" tIns="68569" rIns="68569" bIns="68569" anchor="ctr" anchorCtr="0">
              <a:noAutofit/>
            </a:bodyPr>
            <a:lstStyle/>
            <a:p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121" name="Google Shape;121;p14"/>
          <p:cNvSpPr txBox="1"/>
          <p:nvPr/>
        </p:nvSpPr>
        <p:spPr>
          <a:xfrm>
            <a:off x="4665860" y="-7035"/>
            <a:ext cx="3118572" cy="62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Select goals &amp;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c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reate STGR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 </a:t>
            </a:r>
            <a:endParaRPr lang="en-US" dirty="0" smtClea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Have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an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initial instructional planning visit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with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teacher.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Provide teacher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with a copy of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the STGR &amp; reflection form.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S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et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due date for the first assignment.</a:t>
            </a:r>
            <a:endParaRPr lang="en-US" dirty="0" smtClea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8078950" y="1615385"/>
            <a:ext cx="3067860" cy="1545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Review teacher’s completed video reflection form.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cs typeface="Calibri"/>
                <a:sym typeface="Calibri"/>
              </a:rPr>
              <a:t>Watch the video and complete the Video </a:t>
            </a:r>
            <a:r>
              <a:rPr lang="en-US" smtClean="0">
                <a:solidFill>
                  <a:srgbClr val="000000"/>
                </a:solidFill>
                <a:cs typeface="Calibri"/>
                <a:sym typeface="Calibri"/>
              </a:rPr>
              <a:t>Analysis Form. 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6815325" y="4550057"/>
            <a:ext cx="3266220" cy="877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>
                <a:tab pos="117475" algn="l"/>
              </a:tabLst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Provide video feedback using Camtasia.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>
                <a:tab pos="117475" algn="l"/>
              </a:tabLst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Upload the feedback video to Collaborative tools.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>
                <a:tab pos="117475" algn="l"/>
              </a:tabLst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Schedule and confirm date and time for feedback call.</a:t>
            </a:r>
            <a:endParaRPr lang="en-US" dirty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4"/>
          <p:cNvSpPr txBox="1"/>
          <p:nvPr/>
        </p:nvSpPr>
        <p:spPr>
          <a:xfrm>
            <a:off x="2770753" y="4436935"/>
            <a:ext cx="323131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52388" indent="-52388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sym typeface="Calibri"/>
              </a:rPr>
              <a:t>Have a feedback call with the teacher.</a:t>
            </a:r>
          </a:p>
          <a:p>
            <a:pPr marL="52388" indent="-52388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sym typeface="Calibri"/>
              </a:rPr>
              <a:t>First half of call will cover video feedback and instruction. </a:t>
            </a:r>
          </a:p>
          <a:p>
            <a:pPr marL="52388" indent="-52388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sym typeface="Calibri"/>
              </a:rPr>
              <a:t>Reflect, discuss &amp; update goals met. </a:t>
            </a:r>
          </a:p>
        </p:txBody>
      </p:sp>
      <p:sp>
        <p:nvSpPr>
          <p:cNvPr id="128" name="Google Shape;128;p14"/>
          <p:cNvSpPr txBox="1"/>
          <p:nvPr/>
        </p:nvSpPr>
        <p:spPr>
          <a:xfrm>
            <a:off x="10453060" y="3732406"/>
            <a:ext cx="457200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Clr>
                <a:srgbClr val="76923C"/>
              </a:buClr>
              <a:buSzPts val="1200"/>
            </a:pPr>
            <a:r>
              <a:rPr lang="en-US" sz="900" b="1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Step 2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129" name="Google Shape;129;p14"/>
          <p:cNvSpPr txBox="1"/>
          <p:nvPr/>
        </p:nvSpPr>
        <p:spPr>
          <a:xfrm>
            <a:off x="9562991" y="6360001"/>
            <a:ext cx="457200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Clr>
                <a:srgbClr val="76923C"/>
              </a:buClr>
              <a:buSzPts val="1200"/>
            </a:pPr>
            <a:r>
              <a:rPr lang="en-US" sz="900" b="1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Step 3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5424663" y="6337218"/>
            <a:ext cx="457200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Clr>
                <a:srgbClr val="76923C"/>
              </a:buClr>
              <a:buSzPts val="1200"/>
            </a:pPr>
            <a:r>
              <a:rPr lang="en-US" sz="900" b="1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Step 4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133" name="Google Shape;133;p14"/>
          <p:cNvSpPr txBox="1"/>
          <p:nvPr/>
        </p:nvSpPr>
        <p:spPr>
          <a:xfrm>
            <a:off x="1285858" y="1310571"/>
            <a:ext cx="3175119" cy="1206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Second half of the call will be to provide instructional planning for the next assignment. 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lang="en-US" sz="500" dirty="0" smtClean="0">
              <a:solidFill>
                <a:srgbClr val="000000"/>
              </a:solidFill>
              <a:ea typeface="Calibri"/>
              <a:cs typeface="Calibri"/>
              <a:sym typeface="Calibri"/>
            </a:endParaRP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Coach will complete new STGR and email it to the teacher along with a new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video reflection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form and anticipated assignment due date.</a:t>
            </a:r>
          </a:p>
          <a:p>
            <a:pPr marL="117475" indent="-117475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sz="1600" dirty="0">
              <a:solidFill>
                <a:prstClr val="black"/>
              </a:solidFill>
            </a:endParaRPr>
          </a:p>
        </p:txBody>
      </p:sp>
      <p:sp>
        <p:nvSpPr>
          <p:cNvPr id="134" name="Google Shape;134;p14"/>
          <p:cNvSpPr txBox="1"/>
          <p:nvPr/>
        </p:nvSpPr>
        <p:spPr>
          <a:xfrm>
            <a:off x="3767462" y="3740057"/>
            <a:ext cx="457200" cy="207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Clr>
                <a:srgbClr val="76923C"/>
              </a:buClr>
              <a:buSzPts val="1200"/>
            </a:pPr>
            <a:r>
              <a:rPr lang="en-US" sz="900" b="1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Step 5</a:t>
            </a:r>
            <a:endParaRPr sz="1350" dirty="0">
              <a:solidFill>
                <a:srgbClr val="FF0000"/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 rot="10800000">
            <a:off x="6078817" y="5156960"/>
            <a:ext cx="499786" cy="4846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Google Shape;100;p14"/>
          <p:cNvSpPr/>
          <p:nvPr/>
        </p:nvSpPr>
        <p:spPr>
          <a:xfrm>
            <a:off x="4965028" y="2008675"/>
            <a:ext cx="2401033" cy="2256568"/>
          </a:xfrm>
          <a:prstGeom prst="ellipse">
            <a:avLst/>
          </a:prstGeom>
          <a:solidFill>
            <a:srgbClr val="FF0000"/>
          </a:solidFill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>
              <a:solidFill>
                <a:prstClr val="black"/>
              </a:solidFill>
            </a:endParaRPr>
          </a:p>
        </p:txBody>
      </p:sp>
      <p:sp>
        <p:nvSpPr>
          <p:cNvPr id="36" name="Google Shape;101;p14"/>
          <p:cNvSpPr txBox="1"/>
          <p:nvPr/>
        </p:nvSpPr>
        <p:spPr>
          <a:xfrm>
            <a:off x="4990384" y="2286008"/>
            <a:ext cx="2469524" cy="211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75" tIns="12375" rIns="12375" bIns="12375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 smtClean="0">
                <a:solidFill>
                  <a:prstClr val="white"/>
                </a:solidFill>
                <a:ea typeface="Calibri"/>
                <a:cs typeface="Calibri"/>
                <a:sym typeface="Calibri"/>
              </a:rPr>
              <a:t>Remote </a:t>
            </a:r>
            <a:r>
              <a:rPr lang="en-US" sz="2400" dirty="0">
                <a:solidFill>
                  <a:prstClr val="white"/>
                </a:solidFill>
                <a:ea typeface="Calibri"/>
                <a:cs typeface="Calibri"/>
                <a:sym typeface="Calibri"/>
              </a:rPr>
              <a:t>Coaching 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solidFill>
                  <a:prstClr val="white"/>
                </a:solidFill>
                <a:ea typeface="Calibri"/>
                <a:cs typeface="Calibri"/>
                <a:sym typeface="Calibri"/>
              </a:rPr>
              <a:t>Cycle </a:t>
            </a:r>
          </a:p>
          <a:p>
            <a:pPr algn="ctr">
              <a:lnSpc>
                <a:spcPct val="90000"/>
              </a:lnSpc>
            </a:pPr>
            <a:r>
              <a:rPr lang="en-US" sz="4000" b="1" dirty="0" smtClean="0">
                <a:solidFill>
                  <a:prstClr val="white"/>
                </a:solidFill>
                <a:ea typeface="Calibri"/>
                <a:cs typeface="Calibri"/>
                <a:sym typeface="Calibri"/>
              </a:rPr>
              <a:t>Coach</a:t>
            </a:r>
          </a:p>
        </p:txBody>
      </p:sp>
      <p:sp>
        <p:nvSpPr>
          <p:cNvPr id="27" name="Google Shape;127;p14"/>
          <p:cNvSpPr txBox="1"/>
          <p:nvPr/>
        </p:nvSpPr>
        <p:spPr>
          <a:xfrm>
            <a:off x="7038362" y="1749621"/>
            <a:ext cx="457200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buClr>
                <a:srgbClr val="76923C"/>
              </a:buClr>
              <a:buSzPts val="1200"/>
            </a:pPr>
            <a:r>
              <a:rPr lang="en-US" sz="900" b="1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Step 1</a:t>
            </a:r>
            <a:endParaRPr sz="13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85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157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DIN 1451 Engschrift</vt:lpstr>
      <vt:lpstr>Proxima Nova Bl</vt:lpstr>
      <vt:lpstr>Tw Cen MT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Morgan-Dorsey, Linda D</dc:creator>
  <cp:lastModifiedBy>Ahmed, Maram G</cp:lastModifiedBy>
  <cp:revision>21</cp:revision>
  <cp:lastPrinted>2019-03-17T23:37:02Z</cp:lastPrinted>
  <dcterms:created xsi:type="dcterms:W3CDTF">2019-03-14T18:47:22Z</dcterms:created>
  <dcterms:modified xsi:type="dcterms:W3CDTF">2019-04-02T21:02:02Z</dcterms:modified>
</cp:coreProperties>
</file>